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307" r:id="rId11"/>
    <p:sldId id="306" r:id="rId12"/>
    <p:sldId id="305" r:id="rId13"/>
    <p:sldId id="304" r:id="rId14"/>
    <p:sldId id="303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79" y="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805835F-5FA2-4D66-8113-08DFAFFB08E3}" type="datetimeFigureOut">
              <a:rPr lang="ru-RU" smtClean="0"/>
              <a:pPr/>
              <a:t>11.05.2017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3F15837-CC4B-4F7F-B38C-7520E3E1F1D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Экономика знаний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38814" y="5357826"/>
            <a:ext cx="3205186" cy="106680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r>
              <a:rPr lang="ru-RU" sz="23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Выполнили:</a:t>
            </a:r>
          </a:p>
          <a:p>
            <a:r>
              <a:rPr lang="ru-RU" sz="23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Маркелова Виктория,</a:t>
            </a:r>
            <a:r>
              <a:rPr lang="ru-RU" sz="23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Селезнёва Екатерина,</a:t>
            </a:r>
            <a:r>
              <a:rPr lang="ru-RU" sz="23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3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3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Бойцова</a:t>
            </a:r>
            <a:r>
              <a:rPr lang="ru-RU" sz="23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Анастасия</a:t>
            </a:r>
            <a:r>
              <a:rPr lang="ru-RU" dirty="0" smtClean="0"/>
              <a:t>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532440" y="0"/>
            <a:ext cx="611560" cy="17728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668344" y="0"/>
            <a:ext cx="1475656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4440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дистанционного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45" t="14351" r="26953" b="42379"/>
          <a:stretch/>
        </p:blipFill>
        <p:spPr bwMode="auto">
          <a:xfrm>
            <a:off x="2195736" y="2122414"/>
            <a:ext cx="4928114" cy="2853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26535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развития «критического мышления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технологии: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мыслительных навыков учащихся, необходимых не только в учебе, но и в обычной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жизни.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28741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модульного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блочно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-модульного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блочно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-модульного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 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ктивизация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самостоятельной работы учащихся на протяжении всего периода обучения.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32592538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Разноуровневое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разноуровневого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обучения: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психолого-педагогическая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 учащегося;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сетевое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планирование;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разноуровневый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дидактический материал. </a:t>
            </a:r>
          </a:p>
        </p:txBody>
      </p:sp>
    </p:spTree>
    <p:extLst>
      <p:ext uri="{BB962C8B-B14F-4D97-AF65-F5344CB8AC3E}">
        <p14:creationId xmlns:p14="http://schemas.microsoft.com/office/powerpoint/2010/main" xmlns="" val="4075528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Технология решения изобретательских </a:t>
            </a:r>
            <a:r>
              <a:rPr lang="ru-RU" dirty="0" smtClean="0"/>
              <a:t>задач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Метод </a:t>
            </a:r>
            <a:r>
              <a:rPr lang="ru-RU" dirty="0"/>
              <a:t>мозгового </a:t>
            </a:r>
            <a:r>
              <a:rPr lang="ru-RU" dirty="0" smtClean="0"/>
              <a:t>штурма</a:t>
            </a:r>
          </a:p>
          <a:p>
            <a:pPr>
              <a:buFontTx/>
              <a:buChar char="-"/>
            </a:pPr>
            <a:r>
              <a:rPr lang="ru-RU" dirty="0" smtClean="0"/>
              <a:t>Метод каталога</a:t>
            </a:r>
          </a:p>
          <a:p>
            <a:pPr>
              <a:buFontTx/>
              <a:buChar char="-"/>
            </a:pPr>
            <a:r>
              <a:rPr lang="ru-RU" dirty="0"/>
              <a:t>Метод фокальных объектов 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Системный анализ</a:t>
            </a:r>
          </a:p>
          <a:p>
            <a:pPr>
              <a:buFontTx/>
              <a:buChar char="-"/>
            </a:pPr>
            <a:r>
              <a:rPr lang="ru-RU" dirty="0"/>
              <a:t>Метод золотой </a:t>
            </a:r>
            <a:r>
              <a:rPr lang="ru-RU" dirty="0" smtClean="0"/>
              <a:t>рыбки</a:t>
            </a:r>
          </a:p>
          <a:p>
            <a:pPr>
              <a:buFontTx/>
              <a:buChar char="-"/>
            </a:pPr>
            <a:r>
              <a:rPr lang="ru-RU" dirty="0"/>
              <a:t>Моделирование маленькими </a:t>
            </a:r>
            <a:r>
              <a:rPr lang="ru-RU" dirty="0" smtClean="0"/>
              <a:t>человечками</a:t>
            </a:r>
          </a:p>
          <a:p>
            <a:pPr>
              <a:buFontTx/>
              <a:buChar char="-"/>
            </a:pPr>
            <a:r>
              <a:rPr lang="ru-RU" dirty="0"/>
              <a:t>Метод проб и </a:t>
            </a:r>
            <a:r>
              <a:rPr lang="ru-RU" dirty="0" smtClean="0"/>
              <a:t>ошибок</a:t>
            </a:r>
          </a:p>
          <a:p>
            <a:pPr>
              <a:buFontTx/>
              <a:buChar char="-"/>
            </a:pPr>
            <a:r>
              <a:rPr lang="ru-RU" dirty="0"/>
              <a:t>Мышление по </a:t>
            </a:r>
            <a:r>
              <a:rPr lang="ru-RU" dirty="0" smtClean="0"/>
              <a:t>аналогии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80911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Любая деятельность может быть либо технологией, либо искусством. Искусство основано на интуиции, технология - на науке. С искусства всё начинается, технологией заканчивается, чтобы затем всё началось сначала.</a:t>
            </a:r>
          </a:p>
          <a:p>
            <a:pPr marL="0" indent="0" algn="r"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В.П.Беспалько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5600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3042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 знаний - высший этап развития постиндустриальной экономики и инновационной экономики.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08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35280" cy="1786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признаки экономики знаний по мнению российских ученых: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777283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потребление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может увеличивать его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ценность;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неделимость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как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продукта;</a:t>
            </a:r>
          </a:p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автора знания.</a:t>
            </a:r>
          </a:p>
        </p:txBody>
      </p:sp>
    </p:spTree>
    <p:extLst>
      <p:ext uri="{BB962C8B-B14F-4D97-AF65-F5344CB8AC3E}">
        <p14:creationId xmlns:p14="http://schemas.microsoft.com/office/powerpoint/2010/main" xmlns="" val="202805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080120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Процессы, определяющие сущность экономики знаний: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96752"/>
            <a:ext cx="8856984" cy="5433467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знания становятся важным ресурсом и движущей силой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Рынок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и знания наравне с рынками природных ресурсов, труда 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фактором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вес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отраслей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растет быстрыми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темпами.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инфраструктура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условие, определяющее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национальную и региональную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конкурентоспособность.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образования, труда, общественной жизни и отдыха.</a:t>
            </a:r>
          </a:p>
        </p:txBody>
      </p:sp>
    </p:spTree>
    <p:extLst>
      <p:ext uri="{BB962C8B-B14F-4D97-AF65-F5344CB8AC3E}">
        <p14:creationId xmlns:p14="http://schemas.microsoft.com/office/powerpoint/2010/main" xmlns="" val="222334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составляющие: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Научно-методологическое обеспечение инновационного развития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национальной инновационной политики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национальных и региональных инновационных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682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Современные образовательные технологии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33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 </a:t>
            </a:r>
          </a:p>
          <a:p>
            <a:pPr marL="0" indent="0" algn="ctr">
              <a:buNone/>
            </a:pP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«ОБРАЗОВАТЕЛЬНЫЕ ТЕХНОЛОГИИ», </a:t>
            </a:r>
          </a:p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появившийся в 1960-х гг.,</a:t>
            </a:r>
          </a:p>
          <a:p>
            <a:pPr marL="0" indent="0" algn="ctr">
              <a:buNone/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построение </a:t>
            </a:r>
          </a:p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процесса </a:t>
            </a:r>
          </a:p>
          <a:p>
            <a:pPr marL="0" indent="0" algn="ctr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гарантированным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976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8497887" cy="477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ctr"/>
            <a:r>
              <a:rPr lang="ru-RU" dirty="0"/>
              <a:t>Образовательная технология</a:t>
            </a:r>
          </a:p>
        </p:txBody>
      </p:sp>
    </p:spTree>
    <p:extLst>
      <p:ext uri="{BB962C8B-B14F-4D97-AF65-F5344CB8AC3E}">
        <p14:creationId xmlns:p14="http://schemas.microsoft.com/office/powerpoint/2010/main" xmlns="" val="46086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6" name="Скругленный прямоугольник 2105"/>
          <p:cNvSpPr/>
          <p:nvPr/>
        </p:nvSpPr>
        <p:spPr>
          <a:xfrm>
            <a:off x="6336196" y="4149080"/>
            <a:ext cx="2628293" cy="91558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Технология модульного и </a:t>
            </a:r>
            <a:r>
              <a:rPr lang="ru-RU" dirty="0" err="1" smtClean="0"/>
              <a:t>блочно</a:t>
            </a:r>
            <a:r>
              <a:rPr lang="ru-RU" dirty="0" smtClean="0"/>
              <a:t>-модульного обучения</a:t>
            </a:r>
            <a:endParaRPr lang="ru-RU" dirty="0"/>
          </a:p>
        </p:txBody>
      </p:sp>
      <p:sp>
        <p:nvSpPr>
          <p:cNvPr id="2099" name="Скругленный прямоугольник 2098"/>
          <p:cNvSpPr/>
          <p:nvPr/>
        </p:nvSpPr>
        <p:spPr>
          <a:xfrm>
            <a:off x="89756" y="4293096"/>
            <a:ext cx="1979712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Разноуровневое</a:t>
            </a:r>
            <a:r>
              <a:rPr lang="ru-RU" dirty="0" smtClean="0"/>
              <a:t> обучение</a:t>
            </a:r>
            <a:endParaRPr lang="ru-RU" dirty="0"/>
          </a:p>
        </p:txBody>
      </p:sp>
      <p:sp>
        <p:nvSpPr>
          <p:cNvPr id="2091" name="Скругленный прямоугольник 2090"/>
          <p:cNvSpPr/>
          <p:nvPr/>
        </p:nvSpPr>
        <p:spPr>
          <a:xfrm>
            <a:off x="5076056" y="469019"/>
            <a:ext cx="252028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</a:t>
            </a:r>
            <a:endParaRPr lang="ru-RU" dirty="0"/>
          </a:p>
        </p:txBody>
      </p:sp>
      <p:sp>
        <p:nvSpPr>
          <p:cNvPr id="2090" name="Скругленный прямоугольник 2089"/>
          <p:cNvSpPr/>
          <p:nvPr/>
        </p:nvSpPr>
        <p:spPr>
          <a:xfrm>
            <a:off x="3660554" y="1114620"/>
            <a:ext cx="1487510" cy="68617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Портфолио</a:t>
            </a:r>
            <a:endParaRPr lang="ru-RU" dirty="0"/>
          </a:p>
        </p:txBody>
      </p:sp>
      <p:sp>
        <p:nvSpPr>
          <p:cNvPr id="2" name="Овал 1"/>
          <p:cNvSpPr/>
          <p:nvPr/>
        </p:nvSpPr>
        <p:spPr>
          <a:xfrm>
            <a:off x="3131840" y="2564904"/>
            <a:ext cx="2808312" cy="172819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Современные образовательные технологии</a:t>
            </a:r>
            <a:endParaRPr lang="ru-RU" dirty="0"/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5148064" y="908720"/>
            <a:ext cx="2520280" cy="19484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4644008" y="1116353"/>
            <a:ext cx="1116124" cy="172819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4427984" y="1700808"/>
            <a:ext cx="0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 flipV="1">
            <a:off x="1979712" y="1412776"/>
            <a:ext cx="1872208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1835696" y="3645024"/>
            <a:ext cx="1656184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89" name="Скругленный прямоугольник 2088"/>
          <p:cNvSpPr/>
          <p:nvPr/>
        </p:nvSpPr>
        <p:spPr>
          <a:xfrm>
            <a:off x="2739247" y="188640"/>
            <a:ext cx="2336809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Развивающее обучение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170755" y="4149080"/>
            <a:ext cx="2016224" cy="11521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1619672" y="4013686"/>
            <a:ext cx="2239150" cy="12875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100" name="Скругленный прямоугольник 2099"/>
          <p:cNvSpPr/>
          <p:nvPr/>
        </p:nvSpPr>
        <p:spPr>
          <a:xfrm>
            <a:off x="163964" y="2592286"/>
            <a:ext cx="2160240" cy="76470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Исследовательские методы</a:t>
            </a:r>
            <a:endParaRPr lang="ru-RU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415866" y="3761658"/>
            <a:ext cx="763001" cy="4183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3347864" y="764704"/>
            <a:ext cx="720080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1727684" y="2348880"/>
            <a:ext cx="1764196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5076056" y="1980449"/>
            <a:ext cx="1872208" cy="94449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88" name="Скругленный прямоугольник 2087"/>
          <p:cNvSpPr/>
          <p:nvPr/>
        </p:nvSpPr>
        <p:spPr>
          <a:xfrm>
            <a:off x="179512" y="188640"/>
            <a:ext cx="2430270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Технология дистанционного обучения</a:t>
            </a:r>
            <a:endParaRPr lang="ru-RU" sz="1600" dirty="0"/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4644008" y="4097045"/>
            <a:ext cx="1404156" cy="163621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 flipV="1">
            <a:off x="2069468" y="3212976"/>
            <a:ext cx="127839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 flipV="1">
            <a:off x="2339752" y="476672"/>
            <a:ext cx="1656184" cy="23678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48" name="Прямая со стрелкой 2047"/>
          <p:cNvCxnSpPr/>
          <p:nvPr/>
        </p:nvCxnSpPr>
        <p:spPr>
          <a:xfrm>
            <a:off x="5746819" y="3356992"/>
            <a:ext cx="144016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51" name="Прямая со стрелкой 2050"/>
          <p:cNvCxnSpPr/>
          <p:nvPr/>
        </p:nvCxnSpPr>
        <p:spPr>
          <a:xfrm flipH="1">
            <a:off x="3707904" y="4065973"/>
            <a:ext cx="375824" cy="14512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053" name="Прямая со стрелкой 2052"/>
          <p:cNvCxnSpPr/>
          <p:nvPr/>
        </p:nvCxnSpPr>
        <p:spPr>
          <a:xfrm>
            <a:off x="4427984" y="4180048"/>
            <a:ext cx="468052" cy="17692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093" name="Скругленный прямоугольник 2092"/>
          <p:cNvSpPr/>
          <p:nvPr/>
        </p:nvSpPr>
        <p:spPr>
          <a:xfrm>
            <a:off x="7812360" y="502925"/>
            <a:ext cx="864096" cy="50825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ИКТ</a:t>
            </a:r>
            <a:endParaRPr lang="ru-RU" dirty="0"/>
          </a:p>
        </p:txBody>
      </p:sp>
      <p:sp>
        <p:nvSpPr>
          <p:cNvPr id="2094" name="Скругленный прямоугольник 2093"/>
          <p:cNvSpPr/>
          <p:nvPr/>
        </p:nvSpPr>
        <p:spPr>
          <a:xfrm>
            <a:off x="179512" y="1114620"/>
            <a:ext cx="1800200" cy="54598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Обучение в сотрудничестве</a:t>
            </a:r>
            <a:endParaRPr lang="ru-RU" dirty="0"/>
          </a:p>
        </p:txBody>
      </p:sp>
      <p:sp>
        <p:nvSpPr>
          <p:cNvPr id="2095" name="Скругленный прямоугольник 2094"/>
          <p:cNvSpPr/>
          <p:nvPr/>
        </p:nvSpPr>
        <p:spPr>
          <a:xfrm>
            <a:off x="179512" y="1882923"/>
            <a:ext cx="1440160" cy="681981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Игровые технологии</a:t>
            </a:r>
            <a:endParaRPr lang="ru-RU" dirty="0"/>
          </a:p>
        </p:txBody>
      </p:sp>
      <p:sp>
        <p:nvSpPr>
          <p:cNvPr id="2096" name="Скругленный прямоугольник 2095"/>
          <p:cNvSpPr/>
          <p:nvPr/>
        </p:nvSpPr>
        <p:spPr>
          <a:xfrm>
            <a:off x="7186979" y="1457706"/>
            <a:ext cx="1777509" cy="138684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Технология развития «критического мышления»</a:t>
            </a:r>
            <a:endParaRPr lang="ru-RU" dirty="0"/>
          </a:p>
        </p:txBody>
      </p:sp>
      <p:sp>
        <p:nvSpPr>
          <p:cNvPr id="2097" name="Скругленный прямоугольник 2096"/>
          <p:cNvSpPr/>
          <p:nvPr/>
        </p:nvSpPr>
        <p:spPr>
          <a:xfrm>
            <a:off x="7308304" y="3068960"/>
            <a:ext cx="1656184" cy="102808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Коллективная система обучения</a:t>
            </a:r>
            <a:endParaRPr lang="ru-RU" dirty="0"/>
          </a:p>
        </p:txBody>
      </p:sp>
      <p:sp>
        <p:nvSpPr>
          <p:cNvPr id="2098" name="Скругленный прямоугольник 2097"/>
          <p:cNvSpPr/>
          <p:nvPr/>
        </p:nvSpPr>
        <p:spPr>
          <a:xfrm>
            <a:off x="179504" y="5387372"/>
            <a:ext cx="2664296" cy="79208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Технология решения изобретательских задач</a:t>
            </a:r>
            <a:endParaRPr lang="ru-RU" dirty="0"/>
          </a:p>
        </p:txBody>
      </p:sp>
      <p:sp>
        <p:nvSpPr>
          <p:cNvPr id="2102" name="Скругленный прямоугольник 2101"/>
          <p:cNvSpPr/>
          <p:nvPr/>
        </p:nvSpPr>
        <p:spPr>
          <a:xfrm>
            <a:off x="2852932" y="5517232"/>
            <a:ext cx="1746194" cy="56190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Проектные методы</a:t>
            </a:r>
            <a:endParaRPr lang="ru-RU" dirty="0"/>
          </a:p>
        </p:txBody>
      </p:sp>
      <p:sp>
        <p:nvSpPr>
          <p:cNvPr id="2103" name="Скругленный прямоугольник 2102"/>
          <p:cNvSpPr/>
          <p:nvPr/>
        </p:nvSpPr>
        <p:spPr>
          <a:xfrm>
            <a:off x="4211960" y="6179460"/>
            <a:ext cx="1534859" cy="41789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Дебаты</a:t>
            </a:r>
            <a:endParaRPr lang="ru-RU" dirty="0"/>
          </a:p>
        </p:txBody>
      </p:sp>
      <p:sp>
        <p:nvSpPr>
          <p:cNvPr id="2104" name="Скругленный прямоугольник 2103"/>
          <p:cNvSpPr/>
          <p:nvPr/>
        </p:nvSpPr>
        <p:spPr>
          <a:xfrm>
            <a:off x="5940152" y="6060529"/>
            <a:ext cx="2880320" cy="65515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Лекционно-</a:t>
            </a:r>
            <a:r>
              <a:rPr lang="ru-RU" dirty="0" err="1" smtClean="0"/>
              <a:t>семинарско</a:t>
            </a:r>
            <a:r>
              <a:rPr lang="ru-RU" dirty="0" smtClean="0"/>
              <a:t>-зачетная система</a:t>
            </a:r>
            <a:endParaRPr lang="ru-RU" dirty="0"/>
          </a:p>
        </p:txBody>
      </p:sp>
      <p:sp>
        <p:nvSpPr>
          <p:cNvPr id="2105" name="Скругленный прямоугольник 2104"/>
          <p:cNvSpPr/>
          <p:nvPr/>
        </p:nvSpPr>
        <p:spPr>
          <a:xfrm>
            <a:off x="7200292" y="5348612"/>
            <a:ext cx="1872208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Проблемное обучение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237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177</TotalTime>
  <Words>299</Words>
  <Application>Microsoft Office PowerPoint</Application>
  <PresentationFormat>Экран (4:3)</PresentationFormat>
  <Paragraphs>65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Паркет</vt:lpstr>
      <vt:lpstr>Экономика знаний</vt:lpstr>
      <vt:lpstr>Слайд 2</vt:lpstr>
      <vt:lpstr>Основные признаки экономики знаний по мнению российских ученых:</vt:lpstr>
      <vt:lpstr>Процессы, определяющие сущность экономики знаний:</vt:lpstr>
      <vt:lpstr>Основные составляющие:</vt:lpstr>
      <vt:lpstr>Современные образовательные технологии</vt:lpstr>
      <vt:lpstr>Слайд 7</vt:lpstr>
      <vt:lpstr>Образовательная технология</vt:lpstr>
      <vt:lpstr>Слайд 9</vt:lpstr>
      <vt:lpstr>Технология дистанционного обучения</vt:lpstr>
      <vt:lpstr>Технология развития «критического мышления»</vt:lpstr>
      <vt:lpstr>Технология модульного и блочно-модульного обучения</vt:lpstr>
      <vt:lpstr>Разноуровневое обучение</vt:lpstr>
      <vt:lpstr>Технология решения изобретательских задач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Экономика знаний</dc:title>
  <dc:creator>Пользователь Windows</dc:creator>
  <cp:lastModifiedBy>ИТ</cp:lastModifiedBy>
  <cp:revision>16</cp:revision>
  <dcterms:created xsi:type="dcterms:W3CDTF">2017-03-28T17:38:19Z</dcterms:created>
  <dcterms:modified xsi:type="dcterms:W3CDTF">2017-05-11T03:58:38Z</dcterms:modified>
</cp:coreProperties>
</file>